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1" r:id="rId2"/>
    <p:sldId id="256" r:id="rId3"/>
    <p:sldId id="258" r:id="rId4"/>
    <p:sldId id="259" r:id="rId5"/>
    <p:sldId id="260" r:id="rId6"/>
    <p:sldId id="264" r:id="rId7"/>
    <p:sldId id="263" r:id="rId8"/>
    <p:sldId id="257" r:id="rId9"/>
    <p:sldId id="265" r:id="rId10"/>
    <p:sldId id="266" r:id="rId11"/>
    <p:sldId id="267" r:id="rId12"/>
    <p:sldId id="273" r:id="rId13"/>
    <p:sldId id="262"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323" autoAdjust="0"/>
  </p:normalViewPr>
  <p:slideViewPr>
    <p:cSldViewPr>
      <p:cViewPr varScale="1">
        <p:scale>
          <a:sx n="78" d="100"/>
          <a:sy n="78" d="100"/>
        </p:scale>
        <p:origin x="108" y="3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B4C71EC6-210F-42DE-9C53-41977AD35B3D}" type="datetimeFigureOut">
              <a:rPr lang="ru-RU" smtClean="0"/>
              <a:pPr/>
              <a:t>09.11.2023</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09.11.2023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09.11.2023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09.11.2023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
        <p:nvSpPr>
          <p:cNvPr id="7" name="Заголовок 6"/>
          <p:cNvSpPr>
            <a:spLocks noGrp="1"/>
          </p:cNvSpPr>
          <p:nvPr>
            <p:ph type="title"/>
          </p:nvPr>
        </p:nvSpPr>
        <p:spPr/>
        <p:txBody>
          <a:bodyPr rtlCol="0"/>
          <a:lstStyle/>
          <a:p>
            <a:r>
              <a:rPr kumimoji="0" lang="ru-RU"/>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09.11.2023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09.11.2023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
        <p:nvSpPr>
          <p:cNvPr id="8" name="Заголовок 7"/>
          <p:cNvSpPr>
            <a:spLocks noGrp="1"/>
          </p:cNvSpPr>
          <p:nvPr>
            <p:ph type="title"/>
          </p:nvPr>
        </p:nvSpPr>
        <p:spPr/>
        <p:txBody>
          <a:bodyPr rtlCol="0"/>
          <a:lstStyle/>
          <a:p>
            <a:r>
              <a:rPr kumimoji="0" lang="ru-RU"/>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pPr/>
              <a:t>09.11.2023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B4C71EC6-210F-42DE-9C53-41977AD35B3D}" type="datetimeFigureOut">
              <a:rPr lang="ru-RU" smtClean="0"/>
              <a:pPr/>
              <a:t>09.11.2023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
        <p:nvSpPr>
          <p:cNvPr id="6" name="Заголовок 5"/>
          <p:cNvSpPr>
            <a:spLocks noGrp="1"/>
          </p:cNvSpPr>
          <p:nvPr>
            <p:ph type="title"/>
          </p:nvPr>
        </p:nvSpPr>
        <p:spPr/>
        <p:txBody>
          <a:bodyPr rtlCol="0"/>
          <a:lstStyle/>
          <a:p>
            <a:r>
              <a:rPr kumimoji="0" lang="ru-RU"/>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09.11.2023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p>
            <a:fld id="{B4C71EC6-210F-42DE-9C53-41977AD35B3D}" type="datetimeFigureOut">
              <a:rPr lang="ru-RU" smtClean="0"/>
              <a:pPr/>
              <a:t>09.11.2023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B4C71EC6-210F-42DE-9C53-41977AD35B3D}" type="datetimeFigureOut">
              <a:rPr lang="ru-RU" smtClean="0"/>
              <a:pPr/>
              <a:t>09.11.2023</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B19B0651-EE4F-4900-A07F-96A6BFA9D0F0}"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ru-RU"/>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4C71EC6-210F-42DE-9C53-41977AD35B3D}" type="datetimeFigureOut">
              <a:rPr lang="ru-RU" smtClean="0"/>
              <a:pPr/>
              <a:t>09.11.2023</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1844824"/>
            <a:ext cx="7772400" cy="1944215"/>
          </a:xfrm>
        </p:spPr>
        <p:txBody>
          <a:bodyPr>
            <a:noAutofit/>
          </a:bodyPr>
          <a:lstStyle/>
          <a:p>
            <a:pPr>
              <a:lnSpc>
                <a:spcPct val="115000"/>
              </a:lnSpc>
              <a:spcAft>
                <a:spcPts val="1000"/>
              </a:spcAft>
            </a:pPr>
            <a:r>
              <a:rPr lang="kk-KZ" sz="3600" b="1" dirty="0">
                <a:effectLst/>
                <a:latin typeface="Times New Roman" panose="02020603050405020304" pitchFamily="18" charset="0"/>
                <a:ea typeface="Calibri" panose="020F0502020204030204" pitchFamily="34" charset="0"/>
                <a:cs typeface="Times New Roman" panose="02020603050405020304" pitchFamily="18" charset="0"/>
              </a:rPr>
              <a:t>Дене шынықтыру мұғалімінің кәсіби қалыптасуының негізі</a:t>
            </a:r>
            <a:br>
              <a:rPr lang="ru-KZ" sz="3200" dirty="0">
                <a:effectLst/>
                <a:latin typeface="Calibri" panose="020F0502020204030204" pitchFamily="34" charset="0"/>
                <a:ea typeface="Calibri" panose="020F0502020204030204" pitchFamily="34" charset="0"/>
                <a:cs typeface="Times New Roman" panose="02020603050405020304" pitchFamily="18" charset="0"/>
              </a:rPr>
            </a:br>
            <a:endParaRPr lang="ru-RU" sz="3600" dirty="0"/>
          </a:p>
        </p:txBody>
      </p:sp>
    </p:spTree>
    <p:extLst>
      <p:ext uri="{BB962C8B-B14F-4D97-AF65-F5344CB8AC3E}">
        <p14:creationId xmlns:p14="http://schemas.microsoft.com/office/powerpoint/2010/main" val="470341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95536" y="2060848"/>
            <a:ext cx="8424936" cy="4536504"/>
          </a:xfrm>
        </p:spPr>
        <p:txBody>
          <a:bodyPr>
            <a:noAutofit/>
          </a:bodyPr>
          <a:lstStyle/>
          <a:p>
            <a:pPr algn="just"/>
            <a:br>
              <a:rPr lang="kk-KZ" sz="2000" dirty="0"/>
            </a:br>
            <a:br>
              <a:rPr lang="kk-KZ" sz="2000" dirty="0"/>
            </a:br>
            <a:br>
              <a:rPr lang="kk-KZ" sz="2000" dirty="0"/>
            </a:br>
            <a:br>
              <a:rPr lang="kk-KZ" sz="2000" dirty="0"/>
            </a:br>
            <a:br>
              <a:rPr lang="kk-KZ" sz="2000" dirty="0"/>
            </a:br>
            <a:br>
              <a:rPr lang="kk-KZ" sz="2000" dirty="0"/>
            </a:br>
            <a:br>
              <a:rPr lang="kk-KZ" sz="2000" dirty="0"/>
            </a:br>
            <a:br>
              <a:rPr lang="kk-KZ" sz="2000" dirty="0"/>
            </a:br>
            <a:br>
              <a:rPr lang="ru-RU" sz="2000" b="0" dirty="0">
                <a:effectLst/>
              </a:rPr>
            </a:br>
            <a:endParaRPr lang="ru-RU" sz="2000" b="0" dirty="0">
              <a:effectLst/>
            </a:endParaRPr>
          </a:p>
        </p:txBody>
      </p:sp>
      <p:sp>
        <p:nvSpPr>
          <p:cNvPr id="6" name="Прямоугольник 5"/>
          <p:cNvSpPr/>
          <p:nvPr/>
        </p:nvSpPr>
        <p:spPr>
          <a:xfrm>
            <a:off x="467544" y="548680"/>
            <a:ext cx="8352928" cy="6186309"/>
          </a:xfrm>
          <a:prstGeom prst="rect">
            <a:avLst/>
          </a:prstGeom>
        </p:spPr>
        <p:txBody>
          <a:bodyPr wrap="square">
            <a:spAutoFit/>
          </a:bodyPr>
          <a:lstStyle/>
          <a:p>
            <a:pPr algn="just"/>
            <a:r>
              <a:rPr lang="kk-KZ" dirty="0"/>
              <a:t>Педагогикалық білім берудің негізін базалық жоғары білім құрайды,ол кәсіби және оқыту бағдарламаларының бірінші және екінші деңгейлері арқылы жүзеге асырылады. Олар студенттерге адам, қоғам, тарих, мәдениет туралы білімді ұсынады, таңдалған мамандығы бойынша базалық фундаментальды ғылыми даярлық алады.</a:t>
            </a:r>
            <a:endParaRPr lang="ru-RU" dirty="0"/>
          </a:p>
          <a:p>
            <a:pPr algn="just"/>
            <a:r>
              <a:rPr lang="kk-KZ" dirty="0"/>
              <a:t>- Бірінші деңгейде – жалпы жоғары білім – оқытудың екі жылында оқыту және кәсіби бағдарламаларды игереді. Жалпы жоғары білім 18 айға созылады, ол орта кәсіптік білім береді. Бұндай кәсіби бағдарламаларды игергендер лаборант, мұғалім көмекшісі, тәрбиеші қызметтерін атқара алады. Одан кейін екінші деңгей басталады.</a:t>
            </a:r>
            <a:endParaRPr lang="ru-RU" dirty="0"/>
          </a:p>
          <a:p>
            <a:pPr algn="just"/>
            <a:r>
              <a:rPr lang="kk-KZ" dirty="0"/>
              <a:t>- Екінші деңгейде – екі жылға арналған оқыту бағдарламасы белгілі бір бағытқа арналады. Мемлекеттік емтихан тапсырып, базалық жоғары педагогикалық білім алған студенттерге бакалавр дипломы беріледі.</a:t>
            </a:r>
            <a:endParaRPr lang="ru-RU" dirty="0"/>
          </a:p>
          <a:p>
            <a:pPr algn="just"/>
            <a:r>
              <a:rPr lang="kk-KZ" dirty="0"/>
              <a:t>- Оқыту мерзімі үш жылға созылған білім беруді кәсіби даярлық бағдарламасымен байланыстыруға болады. </a:t>
            </a:r>
            <a:endParaRPr lang="ru-RU" dirty="0"/>
          </a:p>
          <a:p>
            <a:pPr algn="just"/>
            <a:r>
              <a:rPr lang="kk-KZ" dirty="0"/>
              <a:t>Толық жоғары педагогикалық білім жоғары білім базасында беріледі. Бұл деңгейдің негізгі мақсаты – шығармашылық әрекетке бағытталған педагог зерттеушіні даярлау. Оқыту мерзімі екі жыл.</a:t>
            </a:r>
            <a:endParaRPr lang="ru-RU" dirty="0"/>
          </a:p>
          <a:p>
            <a:pPr algn="just"/>
            <a:br>
              <a:rPr lang="kk-KZ" dirty="0"/>
            </a:b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4"/>
          <p:cNvSpPr>
            <a:spLocks noGrp="1"/>
          </p:cNvSpPr>
          <p:nvPr>
            <p:ph idx="1"/>
          </p:nvPr>
        </p:nvSpPr>
        <p:spPr>
          <a:xfrm>
            <a:off x="457200" y="188913"/>
            <a:ext cx="8229600" cy="6264423"/>
          </a:xfrm>
        </p:spPr>
        <p:txBody>
          <a:bodyPr>
            <a:normAutofit fontScale="85000" lnSpcReduction="20000"/>
          </a:bodyPr>
          <a:lstStyle/>
          <a:p>
            <a:pPr algn="just"/>
            <a:r>
              <a:rPr lang="kk-KZ" dirty="0"/>
              <a:t>Толық жоғары педагогикалық білім алғандарға магистр дипломы беріледі.</a:t>
            </a:r>
            <a:endParaRPr lang="ru-RU" dirty="0"/>
          </a:p>
          <a:p>
            <a:pPr algn="just"/>
            <a:r>
              <a:rPr lang="kk-KZ" dirty="0"/>
              <a:t>Педагогикалық бідім беруді бір-бірімен тығыз байланысты үш блогқа бөлуге болады:</a:t>
            </a:r>
            <a:endParaRPr lang="ru-RU" dirty="0"/>
          </a:p>
          <a:p>
            <a:pPr lvl="0" algn="just"/>
            <a:r>
              <a:rPr lang="kk-KZ" dirty="0"/>
              <a:t>жалпы мәдени,</a:t>
            </a:r>
            <a:endParaRPr lang="ru-RU" dirty="0"/>
          </a:p>
          <a:p>
            <a:pPr lvl="0" algn="just"/>
            <a:r>
              <a:rPr lang="kk-KZ" dirty="0"/>
              <a:t>психологиялық-педагогикалық,</a:t>
            </a:r>
            <a:endParaRPr lang="ru-RU" dirty="0"/>
          </a:p>
          <a:p>
            <a:pPr lvl="0" algn="just"/>
            <a:r>
              <a:rPr lang="kk-KZ" dirty="0"/>
              <a:t>пәндік.</a:t>
            </a:r>
            <a:endParaRPr lang="ru-RU" dirty="0"/>
          </a:p>
          <a:p>
            <a:pPr algn="just"/>
            <a:r>
              <a:rPr lang="kk-KZ" b="1" dirty="0"/>
              <a:t>Жалпы мәдени блок</a:t>
            </a:r>
            <a:r>
              <a:rPr lang="kk-KZ" dirty="0"/>
              <a:t> оқу мерзімінің 25% құрайды, мұғалімнің дүниеге көзқарасының дамуын қамтамасыз етеді, кәсіби өзін-өзі анықтау үшін жағдай тудырады, практикалық педагогиканы игереді.</a:t>
            </a:r>
            <a:endParaRPr lang="ru-RU" dirty="0"/>
          </a:p>
          <a:p>
            <a:pPr algn="just"/>
            <a:r>
              <a:rPr lang="kk-KZ" dirty="0"/>
              <a:t>Психологиялық-педагогикалық блок оқу мерзімінің 18%-ін құрайды, педагогтың педагогикалық өзіндік санасының дамуына, шығармашылығына бағытталған. Оның өзі педагогикалық әрекетті талдауда, жобалауда, жүзеге асыруда, рефлекцияда көрінеді.</a:t>
            </a:r>
            <a:endParaRPr lang="ru-RU" dirty="0"/>
          </a:p>
          <a:p>
            <a:pPr algn="just"/>
            <a:r>
              <a:rPr lang="kk-KZ" dirty="0"/>
              <a:t> Пәндік блок оқу мерзімінің 57%-ін құрайды, нақты ғылыми білім мазмұнын игеруге бағытталған блок. </a:t>
            </a:r>
            <a:endParaRPr lang="ru-RU" dirty="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51520" y="332656"/>
            <a:ext cx="8435280" cy="6120680"/>
          </a:xfrm>
        </p:spPr>
        <p:txBody>
          <a:bodyPr>
            <a:noAutofit/>
          </a:bodyPr>
          <a:lstStyle/>
          <a:p>
            <a:pPr algn="ctr">
              <a:buNone/>
            </a:pPr>
            <a:r>
              <a:rPr lang="kk-KZ" sz="2500" b="1" i="1" dirty="0"/>
              <a:t>  Өзін-өзі бақылауға арналған тапсырмалар мен сұрақтар:</a:t>
            </a:r>
          </a:p>
          <a:p>
            <a:pPr algn="ctr">
              <a:buNone/>
            </a:pPr>
            <a:endParaRPr lang="ru-RU" sz="2500" b="1" i="1" dirty="0"/>
          </a:p>
          <a:p>
            <a:pPr lvl="0" algn="just"/>
            <a:r>
              <a:rPr lang="kk-KZ" sz="2400" dirty="0"/>
              <a:t>«Мен не себептен педагогикалық мамандықты таңдадым» атты шығарма жазу.</a:t>
            </a:r>
            <a:endParaRPr lang="ru-RU" sz="2400" dirty="0"/>
          </a:p>
          <a:p>
            <a:pPr lvl="0" algn="just"/>
            <a:r>
              <a:rPr lang="kk-KZ" sz="2400" dirty="0"/>
              <a:t>«Педагогикалық білім беру жүйесіндегі мұғалімнің шеберлігі» тақырыбына пеферат жазу.</a:t>
            </a:r>
            <a:endParaRPr lang="ru-RU" sz="2400" dirty="0"/>
          </a:p>
          <a:p>
            <a:pPr lvl="0" algn="just"/>
            <a:r>
              <a:rPr lang="kk-KZ" sz="2400" dirty="0"/>
              <a:t>Неліктен кәсіптік мамандықты таңдауында оқушылардың мұғалімдік мамандықты таңдауы өте маңызды?</a:t>
            </a:r>
            <a:endParaRPr lang="ru-RU" sz="2400" dirty="0"/>
          </a:p>
          <a:p>
            <a:pPr lvl="0" algn="just"/>
            <a:r>
              <a:rPr lang="kk-KZ" sz="2400" dirty="0"/>
              <a:t>Кәсіптік мамандықты таңдаудың негізгі компаненттерін атап көрсет.</a:t>
            </a:r>
            <a:endParaRPr lang="ru-RU" sz="2400" dirty="0"/>
          </a:p>
          <a:p>
            <a:pPr lvl="0" algn="just"/>
            <a:r>
              <a:rPr lang="kk-KZ" sz="2400" dirty="0"/>
              <a:t>Кәсіби-педагогикалық мамандықты таңдау мотивтеріне не әсер етеді?</a:t>
            </a:r>
            <a:endParaRPr lang="ru-RU" sz="2400" dirty="0"/>
          </a:p>
          <a:p>
            <a:endParaRPr lang="ru-RU"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ÐÐ°ÑÑÐ¸Ð½ÐºÐ¸ Ð¿Ð¾ Ð·Ð°Ð¿ÑÐ¾ÑÑ Ð½Ð°Ð·Ð°ÑÐ»Ð°ÑÑÒ£ÑÐ·ÒÐ° ÑÐ°ÑÐ¼ÐµÑ"/>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22" y="0"/>
            <a:ext cx="914267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1547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764704"/>
            <a:ext cx="7056784" cy="1938992"/>
          </a:xfrm>
          <a:prstGeom prst="rect">
            <a:avLst/>
          </a:prstGeom>
        </p:spPr>
        <p:txBody>
          <a:bodyPr wrap="square">
            <a:spAutoFit/>
          </a:bodyPr>
          <a:lstStyle/>
          <a:p>
            <a:pPr lvl="0" algn="ctr"/>
            <a:r>
              <a:rPr lang="kk-KZ" sz="2000" b="1" dirty="0">
                <a:latin typeface="Times New Roman" pitchFamily="18" charset="0"/>
                <a:cs typeface="Times New Roman" pitchFamily="18" charset="0"/>
              </a:rPr>
              <a:t>Сабақтың жоспары:</a:t>
            </a:r>
          </a:p>
          <a:p>
            <a:pPr lvl="0" algn="just"/>
            <a:endParaRPr lang="kk-KZ" sz="2000" b="1" dirty="0">
              <a:latin typeface="Times New Roman" pitchFamily="18" charset="0"/>
              <a:cs typeface="Times New Roman" pitchFamily="18" charset="0"/>
            </a:endParaRPr>
          </a:p>
          <a:p>
            <a:pPr lvl="0" algn="just"/>
            <a:r>
              <a:rPr lang="kk-KZ" sz="2000" dirty="0"/>
              <a:t>1. Педагогикалық мамандықты таңдау мотивтері және педагогикалық  қызмет мотивациясы.</a:t>
            </a:r>
            <a:endParaRPr lang="ru-RU" sz="2000" dirty="0"/>
          </a:p>
          <a:p>
            <a:pPr lvl="0" algn="just"/>
            <a:r>
              <a:rPr lang="kk-KZ" sz="2000" dirty="0"/>
              <a:t>2. Педагогикалық білім беру жүйесіндегі мұғалім жеке басының дамуы.</a:t>
            </a:r>
            <a:endParaRPr lang="ru-RU" sz="2000" dirty="0"/>
          </a:p>
        </p:txBody>
      </p:sp>
      <p:pic>
        <p:nvPicPr>
          <p:cNvPr id="1026" name="Picture 2" descr="ÐÐ°ÑÑÐ¸Ð½ÐºÐ¸ Ð¿Ð¾ Ð·Ð°Ð¿ÑÐ¾ÑÑ ÐºÐ½Ð¸Ð³Ð°"/>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15816" y="3140968"/>
            <a:ext cx="5904656" cy="3429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8260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692696"/>
            <a:ext cx="7920880" cy="3970318"/>
          </a:xfrm>
          <a:prstGeom prst="rect">
            <a:avLst/>
          </a:prstGeom>
        </p:spPr>
        <p:txBody>
          <a:bodyPr wrap="square">
            <a:spAutoFit/>
          </a:bodyPr>
          <a:lstStyle/>
          <a:p>
            <a:pPr algn="just"/>
            <a:r>
              <a:rPr lang="kk-KZ" sz="2800" b="1" i="1" dirty="0">
                <a:latin typeface="Times New Roman" pitchFamily="18" charset="0"/>
                <a:cs typeface="Times New Roman" pitchFamily="18" charset="0"/>
              </a:rPr>
              <a:t>Негізгі мақсат </a:t>
            </a:r>
            <a:r>
              <a:rPr lang="kk-KZ" sz="2800" b="1" dirty="0">
                <a:latin typeface="Times New Roman" pitchFamily="18" charset="0"/>
                <a:cs typeface="Times New Roman" pitchFamily="18" charset="0"/>
              </a:rPr>
              <a:t>– </a:t>
            </a:r>
            <a:r>
              <a:rPr lang="kk-KZ" sz="2800" dirty="0"/>
              <a:t> Педагогикалық мамандықты таңдау мативі не болғанын түсіндіру. </a:t>
            </a:r>
          </a:p>
          <a:p>
            <a:pPr algn="just"/>
            <a:r>
              <a:rPr lang="kk-KZ" sz="2800" dirty="0"/>
              <a:t>Студенттерде педагогтың ең жоғары сапаларын қалыптастыру.</a:t>
            </a:r>
            <a:endParaRPr lang="ru-RU" sz="2800" dirty="0"/>
          </a:p>
          <a:p>
            <a:pPr algn="just"/>
            <a:r>
              <a:rPr lang="kk-KZ" sz="2800" dirty="0"/>
              <a:t>Кәсіптік дайындықтың нәтижелі болуын қамтамасыз ету, дамыту.</a:t>
            </a:r>
            <a:endParaRPr lang="ru-RU" sz="2800" dirty="0"/>
          </a:p>
          <a:p>
            <a:r>
              <a:rPr lang="kk-KZ" sz="2800" dirty="0"/>
              <a:t> </a:t>
            </a:r>
            <a:endParaRPr lang="ru-RU" sz="2800" dirty="0"/>
          </a:p>
          <a:p>
            <a:pPr algn="just"/>
            <a:endParaRPr lang="ru-RU" sz="2800" dirty="0"/>
          </a:p>
        </p:txBody>
      </p:sp>
    </p:spTree>
    <p:extLst>
      <p:ext uri="{BB962C8B-B14F-4D97-AF65-F5344CB8AC3E}">
        <p14:creationId xmlns:p14="http://schemas.microsoft.com/office/powerpoint/2010/main" val="4153924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467544" y="476672"/>
            <a:ext cx="8496944" cy="61206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kk-KZ" sz="2800" b="1" i="1" u="sng" dirty="0"/>
              <a:t>Педагогикалық мамандықты таңдау мотивтері және педагогикалық қызмет мотивациясы</a:t>
            </a:r>
            <a:endParaRPr lang="ru-RU" sz="2800" b="1" i="1" dirty="0"/>
          </a:p>
          <a:p>
            <a:pPr algn="just"/>
            <a:r>
              <a:rPr lang="kk-KZ" sz="2800" dirty="0"/>
              <a:t> </a:t>
            </a:r>
            <a:endParaRPr lang="ru-RU" sz="2800" dirty="0"/>
          </a:p>
          <a:p>
            <a:pPr algn="just"/>
            <a:r>
              <a:rPr lang="kk-KZ" sz="2800" dirty="0"/>
              <a:t>Педагогикалық әрекет мотивация, адам мінез  - құлқы мен әрекетінің мотивациясы сияқты күрделі және аз зерттелген проблемалардың бірі болып табылады. Педагогикалық мамандық таңдау мотиві мен педагогикалық әрекет мотивациясының өзара байланысы жөніндегі арнайы зерттеулер жоқ деуге болады.</a:t>
            </a:r>
            <a:endParaRPr lang="ru-RU" sz="2800" dirty="0"/>
          </a:p>
        </p:txBody>
      </p:sp>
    </p:spTree>
    <p:extLst>
      <p:ext uri="{BB962C8B-B14F-4D97-AF65-F5344CB8AC3E}">
        <p14:creationId xmlns:p14="http://schemas.microsoft.com/office/powerpoint/2010/main" val="4138143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251520" y="0"/>
            <a:ext cx="4968552" cy="652534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kk-KZ" sz="2000" dirty="0"/>
              <a:t>Талапкерлердің педагогикалық мамандықты таңдау үшін қандай факторлар әсер ететіні туралы талдаулар  мынаны көрсетеді:</a:t>
            </a:r>
            <a:endParaRPr lang="ru-RU" sz="2000" dirty="0"/>
          </a:p>
          <a:p>
            <a:pPr lvl="0" algn="just"/>
            <a:r>
              <a:rPr lang="kk-KZ" sz="2000" dirty="0"/>
              <a:t>- оқу  пәніне қызығушылық -</a:t>
            </a:r>
            <a:r>
              <a:rPr lang="ru-RU" sz="2000" dirty="0"/>
              <a:t>27</a:t>
            </a:r>
            <a:r>
              <a:rPr lang="en-US" sz="2000" dirty="0"/>
              <a:t>,2 % </a:t>
            </a:r>
            <a:endParaRPr lang="ru-RU" sz="2000" dirty="0"/>
          </a:p>
          <a:p>
            <a:pPr lvl="0" algn="just"/>
            <a:r>
              <a:rPr lang="kk-KZ" sz="2000" dirty="0"/>
              <a:t>- арнайы пәнді оқуға деген тілек  - 16, 2 %,</a:t>
            </a:r>
            <a:endParaRPr lang="ru-RU" sz="2000" dirty="0"/>
          </a:p>
          <a:p>
            <a:pPr lvl="0" algn="just"/>
            <a:r>
              <a:rPr lang="kk-KZ" sz="2000" dirty="0"/>
              <a:t>- балаларды тәрбиелеу деген ұмтылыс   -  19, 2%</a:t>
            </a:r>
            <a:r>
              <a:rPr lang="en-US" sz="2000" dirty="0"/>
              <a:t>,</a:t>
            </a:r>
            <a:r>
              <a:rPr lang="kk-KZ" sz="2000" dirty="0"/>
              <a:t>  </a:t>
            </a:r>
            <a:endParaRPr lang="ru-RU" sz="2000" dirty="0"/>
          </a:p>
          <a:p>
            <a:pPr lvl="0" algn="just"/>
            <a:r>
              <a:rPr lang="kk-KZ" sz="2000" dirty="0"/>
              <a:t>- педагогикалық қабілет  -  6%, </a:t>
            </a:r>
            <a:endParaRPr lang="ru-RU" sz="2000" dirty="0"/>
          </a:p>
          <a:p>
            <a:pPr lvl="0" algn="just"/>
            <a:r>
              <a:rPr lang="kk-KZ" sz="2000" dirty="0"/>
              <a:t>- жоғары білім алу  -  13%</a:t>
            </a:r>
            <a:r>
              <a:rPr lang="en-US" sz="2000" dirty="0"/>
              <a:t>, </a:t>
            </a:r>
            <a:endParaRPr lang="ru-RU" sz="2000" dirty="0"/>
          </a:p>
          <a:p>
            <a:pPr lvl="0" algn="just"/>
            <a:r>
              <a:rPr lang="kk-KZ" sz="2000" dirty="0"/>
              <a:t>- педагогикалық мамандықтың маңыздылығы  -  12, 2%</a:t>
            </a:r>
            <a:r>
              <a:rPr lang="en-US" sz="2000" dirty="0"/>
              <a:t>, </a:t>
            </a:r>
            <a:endParaRPr lang="ru-RU" sz="2000" dirty="0"/>
          </a:p>
          <a:p>
            <a:pPr lvl="0" algn="just"/>
            <a:r>
              <a:rPr lang="kk-KZ" sz="2000" dirty="0"/>
              <a:t>- материялдық жағынан қамтамасыз етуге ұмтылыс  -  2,2% </a:t>
            </a:r>
            <a:endParaRPr lang="ru-RU" sz="2000" dirty="0"/>
          </a:p>
          <a:p>
            <a:pPr lvl="0" algn="just"/>
            <a:r>
              <a:rPr lang="kk-KZ" sz="2000" dirty="0"/>
              <a:t>- жағдайға байланысты  -  4%.</a:t>
            </a:r>
            <a:endParaRPr lang="ru-RU" sz="2000" dirty="0"/>
          </a:p>
        </p:txBody>
      </p:sp>
      <p:pic>
        <p:nvPicPr>
          <p:cNvPr id="5122" name="Picture 2" descr="ÐÐ¾ÑÐ¾Ð¶ÐµÐµ Ð¸Ð·Ð¾Ð±ÑÐ°Ð¶ÐµÐ½Ð¸Ðµ"/>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36096" y="980728"/>
            <a:ext cx="3394149" cy="4680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5495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вал 1"/>
          <p:cNvSpPr/>
          <p:nvPr/>
        </p:nvSpPr>
        <p:spPr>
          <a:xfrm>
            <a:off x="683568" y="260648"/>
            <a:ext cx="7848872" cy="6264696"/>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just"/>
            <a:r>
              <a:rPr lang="kk-KZ" sz="2400" dirty="0"/>
              <a:t>Белгілі бір мотивке байланысты педагогикалық мамандықты таңдау көбіне оқу мотивіне байланысты болып келеді. Мотивтері жетекші  (доминатты) және ситуативті (мотив – стимул) , сыртқы және ішкі болып бөлінуі болашақ мұғалімдерге оқу, ал жұмыс істейтін мұғалімдерге олардың іс  - әрекет мақсатына мұғалім немқұрайды қарайды.</a:t>
            </a:r>
            <a:endParaRPr lang="ru-RU" sz="2400" dirty="0"/>
          </a:p>
        </p:txBody>
      </p:sp>
    </p:spTree>
    <p:extLst>
      <p:ext uri="{BB962C8B-B14F-4D97-AF65-F5344CB8AC3E}">
        <p14:creationId xmlns:p14="http://schemas.microsoft.com/office/powerpoint/2010/main" val="1984895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260648"/>
            <a:ext cx="8568952" cy="6370975"/>
          </a:xfrm>
          <a:prstGeom prst="rect">
            <a:avLst/>
          </a:prstGeom>
        </p:spPr>
        <p:txBody>
          <a:bodyPr wrap="square">
            <a:spAutoFit/>
          </a:bodyPr>
          <a:lstStyle/>
          <a:p>
            <a:pPr algn="just"/>
            <a:r>
              <a:rPr lang="kk-KZ" sz="2400" dirty="0"/>
              <a:t>Бірінші ситуацияда мұғалім қатты күш  - жігермен, ұмтылыспен     жұмыс істеп,     нәтижесін  көреді, ал екіншіден  -  өзін  -  өзі қиып, ауыр жұмыс істеп,  еш нәтиже шығармайды. Бірақ педагогикалық іс -  әрекет күрделі болып табылғандықтан, күші, әлеуметтік мәні, жеке бастық сипаттамасы бойынша бірнеше мотивтер арқылы пайдалы.  Педагог жоғары нәтижеге жету үшін жақсы жұмыс істеу қажет, сонымен қатар өзінің қажеттігін де қанағаттандыру керек  (әріптестерінің қуануы, моральді және материалды мадақтау және т.б.).  </a:t>
            </a:r>
            <a:endParaRPr lang="ru-RU" sz="2400" dirty="0"/>
          </a:p>
          <a:p>
            <a:pPr algn="just"/>
            <a:r>
              <a:rPr lang="kk-KZ" sz="2400" dirty="0"/>
              <a:t>Педагогикалық іс-әрекеттің әлеуметтік бағалы мотивтеріне мыналар жатады: кәсіби және азаматтық борыш сезімі, балаларды тәрбиелеуге деген жауапкершілік, кәсіби функцияны адал орындау, балалармен қарым-қатынаспен қанағаттану сезімі, балаларға деген сүйіспеншілік және т.б.</a:t>
            </a:r>
            <a:endParaRPr lang="ru-RU" sz="2400" dirty="0"/>
          </a:p>
        </p:txBody>
      </p:sp>
    </p:spTree>
    <p:extLst>
      <p:ext uri="{BB962C8B-B14F-4D97-AF65-F5344CB8AC3E}">
        <p14:creationId xmlns:p14="http://schemas.microsoft.com/office/powerpoint/2010/main" val="3498823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260648"/>
            <a:ext cx="8280920" cy="6432530"/>
          </a:xfrm>
          <a:prstGeom prst="rect">
            <a:avLst/>
          </a:prstGeom>
        </p:spPr>
        <p:txBody>
          <a:bodyPr wrap="square">
            <a:spAutoFit/>
          </a:bodyPr>
          <a:lstStyle/>
          <a:p>
            <a:pPr algn="ctr"/>
            <a:r>
              <a:rPr lang="kk-KZ" sz="2000" b="1" i="1" u="sng" dirty="0"/>
              <a:t>Педагогикалық білім беру жүйесіндегі мұғалім жеке басының дамуы</a:t>
            </a:r>
          </a:p>
          <a:p>
            <a:pPr algn="ctr"/>
            <a:endParaRPr lang="ru-RU" sz="2000" b="1" i="1" dirty="0"/>
          </a:p>
          <a:p>
            <a:pPr algn="just"/>
            <a:r>
              <a:rPr lang="kk-KZ" sz="2200" dirty="0"/>
              <a:t>Қазіргі уақытта мұғалімнің жеке басы мен іс-әрекетіне қойылатын талаптар мен педагогикалық білім беру мекемелерінің түлектерінің даярлық деңгейі арасындағы қарама-қайшылықтар, мұғалімдерді даярлаудың типтік жүйесі мен оның іс-әрекетінің жеке бастық-шығармашылық сипаттамасы арасындағы қайшылықтар тереңдеуде. Бұл қарама-қайшылықтар педагогикалық біліммен байланысты проблемаларды шешуді қажет етеді:</a:t>
            </a:r>
            <a:endParaRPr lang="ru-RU" sz="2200" dirty="0"/>
          </a:p>
          <a:p>
            <a:pPr lvl="0" algn="just"/>
            <a:r>
              <a:rPr lang="kk-KZ" sz="2200" dirty="0"/>
              <a:t>- жаңа мақсат проблемасы,</a:t>
            </a:r>
            <a:endParaRPr lang="ru-RU" sz="2200" dirty="0"/>
          </a:p>
          <a:p>
            <a:pPr lvl="0" algn="just"/>
            <a:r>
              <a:rPr lang="kk-KZ" sz="2200" dirty="0"/>
              <a:t>- білім берудің жаңа құрылымының проблемасы,</a:t>
            </a:r>
            <a:endParaRPr lang="ru-RU" sz="2200" dirty="0"/>
          </a:p>
          <a:p>
            <a:pPr lvl="0" algn="just"/>
            <a:r>
              <a:rPr lang="kk-KZ" sz="2200" dirty="0"/>
              <a:t>- білім беру мазмұнын жаңарту проблемасы,</a:t>
            </a:r>
            <a:endParaRPr lang="ru-RU" sz="2200" dirty="0"/>
          </a:p>
          <a:p>
            <a:pPr lvl="0" algn="just"/>
            <a:r>
              <a:rPr lang="kk-KZ" sz="2200" dirty="0"/>
              <a:t>- ұйымдастыру формалары мен әдістерін жаңарту проблемасы.</a:t>
            </a:r>
            <a:endParaRPr lang="ru-RU" sz="2200" dirty="0"/>
          </a:p>
          <a:p>
            <a:pPr algn="just"/>
            <a:r>
              <a:rPr lang="kk-KZ" sz="2200" dirty="0"/>
              <a:t>Бұл айтылған проблемалар көп деңгейлі педагогикалық білім беру жүйесін енгізудің негізі болып табылады.</a:t>
            </a:r>
            <a:endParaRPr lang="ru-RU" sz="2200" dirty="0"/>
          </a:p>
        </p:txBody>
      </p:sp>
    </p:spTree>
    <p:extLst>
      <p:ext uri="{BB962C8B-B14F-4D97-AF65-F5344CB8AC3E}">
        <p14:creationId xmlns:p14="http://schemas.microsoft.com/office/powerpoint/2010/main" val="1257068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620688"/>
            <a:ext cx="8229600" cy="5760640"/>
          </a:xfrm>
        </p:spPr>
        <p:txBody>
          <a:bodyPr>
            <a:normAutofit fontScale="92500" lnSpcReduction="20000"/>
          </a:bodyPr>
          <a:lstStyle/>
          <a:p>
            <a:pPr algn="just"/>
            <a:r>
              <a:rPr lang="kk-KZ" sz="2300" dirty="0"/>
              <a:t>Көп деңгейлі педагогикалық білім беру құрылымының мақсаты – жеке тұлға мен қоғамның мәдени-білім беру сұраныстарын, білім беру мекемелерінің мүмкіндіктерін кеңейту, экономика мен еңбек нарығының өзгермелі қажеттілігін есепке ала отырып білім беру сферасында мамандарды мәдени, ғылыми, кәсіби даярлауды жоғарылату.</a:t>
            </a:r>
            <a:endParaRPr lang="ru-RU" sz="2300" dirty="0"/>
          </a:p>
          <a:p>
            <a:pPr algn="just"/>
            <a:r>
              <a:rPr lang="kk-KZ" sz="2300" dirty="0"/>
              <a:t>Көп деңгейлі педагогикалық білім беру мына міндеттерді шешуден тұрады:</a:t>
            </a:r>
            <a:endParaRPr lang="ru-RU" sz="2300" dirty="0"/>
          </a:p>
          <a:p>
            <a:pPr lvl="0" algn="just"/>
            <a:r>
              <a:rPr lang="kk-KZ" sz="2300" dirty="0"/>
              <a:t>жеке тұлғаға (студентке) – интелектулды, әлеуметтік, экономикалық қажеттілігін қанағаттандыру мақсатында алатын білім деңгейі мен мазмұнын өзі таңдап, кәсіби даярлауды жүзеге асыру,</a:t>
            </a:r>
            <a:endParaRPr lang="ru-RU" sz="2300" dirty="0"/>
          </a:p>
          <a:p>
            <a:pPr lvl="0" algn="just"/>
            <a:r>
              <a:rPr lang="kk-KZ" sz="2300" dirty="0"/>
              <a:t>қоғамға (біліб беружүйесіне, мектепке) – маманды белгілі бір біліктілік сипаттамасы бойынша қысқа мерзімде алу,</a:t>
            </a:r>
            <a:endParaRPr lang="ru-RU" sz="2300" dirty="0"/>
          </a:p>
          <a:p>
            <a:pPr lvl="0" algn="just"/>
            <a:r>
              <a:rPr lang="kk-KZ" sz="2300" dirty="0"/>
              <a:t>оқытушылық корпусқа ( факультет, колледж, университ, институт ) – ғылыми және кәсіби-педпгогикалық қажеттілікті жоғары деңгейде жүзеге асыру.</a:t>
            </a:r>
            <a:endParaRPr lang="ru-RU" sz="2300" dirty="0"/>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198</TotalTime>
  <Words>907</Words>
  <Application>Microsoft Office PowerPoint</Application>
  <PresentationFormat>Экран (4:3)</PresentationFormat>
  <Paragraphs>59</Paragraphs>
  <Slides>13</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13</vt:i4>
      </vt:variant>
    </vt:vector>
  </HeadingPairs>
  <TitlesOfParts>
    <vt:vector size="20" baseType="lpstr">
      <vt:lpstr>Calibri</vt:lpstr>
      <vt:lpstr>Lucida Sans Unicode</vt:lpstr>
      <vt:lpstr>Times New Roman</vt:lpstr>
      <vt:lpstr>Verdana</vt:lpstr>
      <vt:lpstr>Wingdings 2</vt:lpstr>
      <vt:lpstr>Wingdings 3</vt:lpstr>
      <vt:lpstr>Открытая</vt:lpstr>
      <vt:lpstr>Дене шынықтыру мұғалімінің кәсіби қалыптасуының негізі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Тақырыбы: «Көру қабілеті бұзылған оқушылармен дене тәрбиесі сабақтарын жүргізу: Бірлесіп үйрету»</dc:title>
  <dc:creator>Пользователь</dc:creator>
  <cp:lastModifiedBy>user</cp:lastModifiedBy>
  <cp:revision>17</cp:revision>
  <dcterms:created xsi:type="dcterms:W3CDTF">2019-04-22T17:41:00Z</dcterms:created>
  <dcterms:modified xsi:type="dcterms:W3CDTF">2023-11-09T02:59:42Z</dcterms:modified>
</cp:coreProperties>
</file>